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68" r:id="rId4"/>
    <p:sldId id="266" r:id="rId5"/>
    <p:sldId id="269" r:id="rId6"/>
    <p:sldId id="271" r:id="rId7"/>
    <p:sldId id="258" r:id="rId8"/>
    <p:sldId id="263" r:id="rId9"/>
    <p:sldId id="287" r:id="rId10"/>
    <p:sldId id="299" r:id="rId11"/>
    <p:sldId id="274" r:id="rId12"/>
    <p:sldId id="275" r:id="rId13"/>
    <p:sldId id="278" r:id="rId14"/>
    <p:sldId id="277" r:id="rId15"/>
    <p:sldId id="298" r:id="rId16"/>
    <p:sldId id="288" r:id="rId17"/>
    <p:sldId id="279" r:id="rId18"/>
    <p:sldId id="280" r:id="rId19"/>
    <p:sldId id="281" r:id="rId20"/>
    <p:sldId id="282" r:id="rId21"/>
    <p:sldId id="300" r:id="rId22"/>
    <p:sldId id="283" r:id="rId23"/>
    <p:sldId id="301" r:id="rId24"/>
    <p:sldId id="284" r:id="rId25"/>
    <p:sldId id="289" r:id="rId26"/>
    <p:sldId id="296" r:id="rId27"/>
    <p:sldId id="297" r:id="rId28"/>
    <p:sldId id="302" r:id="rId29"/>
    <p:sldId id="290" r:id="rId30"/>
    <p:sldId id="291" r:id="rId31"/>
    <p:sldId id="293" r:id="rId32"/>
    <p:sldId id="292" r:id="rId33"/>
    <p:sldId id="294" r:id="rId34"/>
    <p:sldId id="295" r:id="rId35"/>
    <p:sldId id="285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6CD"/>
    <a:srgbClr val="417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6961F-5ED3-428C-88E6-24659148F1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8971F2A-6E8F-44A2-BD43-719C38C98A22}">
      <dgm:prSet phldrT="[Texto]" custT="1"/>
      <dgm:spPr/>
      <dgm:t>
        <a:bodyPr/>
        <a:lstStyle/>
        <a:p>
          <a:r>
            <a:rPr lang="es-MX" sz="2000" dirty="0" smtClean="0"/>
            <a:t>Mantenimiento de Usuarios</a:t>
          </a:r>
          <a:endParaRPr lang="es-MX" sz="2000" dirty="0"/>
        </a:p>
      </dgm:t>
    </dgm:pt>
    <dgm:pt modelId="{CABD0077-0612-4C36-92F3-9714CAC82605}" type="parTrans" cxnId="{EE1E98EB-EC4A-4EA6-8C78-6FBEC74E8069}">
      <dgm:prSet/>
      <dgm:spPr/>
      <dgm:t>
        <a:bodyPr/>
        <a:lstStyle/>
        <a:p>
          <a:endParaRPr lang="es-MX" sz="2800"/>
        </a:p>
      </dgm:t>
    </dgm:pt>
    <dgm:pt modelId="{E38CFEF9-0E0E-4354-9CC7-4BAFF3364099}" type="sibTrans" cxnId="{EE1E98EB-EC4A-4EA6-8C78-6FBEC74E8069}">
      <dgm:prSet/>
      <dgm:spPr/>
      <dgm:t>
        <a:bodyPr/>
        <a:lstStyle/>
        <a:p>
          <a:endParaRPr lang="es-MX" sz="2800"/>
        </a:p>
      </dgm:t>
    </dgm:pt>
    <dgm:pt modelId="{B8EC0DDD-CAF6-4F97-872A-BEF83BF4B34B}">
      <dgm:prSet phldrT="[Texto]" custT="1"/>
      <dgm:spPr/>
      <dgm:t>
        <a:bodyPr/>
        <a:lstStyle/>
        <a:p>
          <a:r>
            <a:rPr lang="es-MX" sz="2000" dirty="0" smtClean="0"/>
            <a:t>Mantenimiento de Roles</a:t>
          </a:r>
          <a:endParaRPr lang="es-MX" sz="2000" dirty="0"/>
        </a:p>
      </dgm:t>
    </dgm:pt>
    <dgm:pt modelId="{9B3662A4-8978-4BBF-99EE-1CC1F42638AF}" type="parTrans" cxnId="{3D99D080-BA1F-4713-A2ED-D055B8375484}">
      <dgm:prSet/>
      <dgm:spPr/>
      <dgm:t>
        <a:bodyPr/>
        <a:lstStyle/>
        <a:p>
          <a:endParaRPr lang="es-MX" sz="2800"/>
        </a:p>
      </dgm:t>
    </dgm:pt>
    <dgm:pt modelId="{21D61DD8-C154-4CFA-972F-B94B2D7EACD7}" type="sibTrans" cxnId="{3D99D080-BA1F-4713-A2ED-D055B8375484}">
      <dgm:prSet/>
      <dgm:spPr/>
      <dgm:t>
        <a:bodyPr/>
        <a:lstStyle/>
        <a:p>
          <a:endParaRPr lang="es-MX" sz="2800"/>
        </a:p>
      </dgm:t>
    </dgm:pt>
    <dgm:pt modelId="{FEA00892-5449-4117-9F84-8BCEDB31A344}">
      <dgm:prSet phldrT="[Texto]" custT="1"/>
      <dgm:spPr/>
      <dgm:t>
        <a:bodyPr/>
        <a:lstStyle/>
        <a:p>
          <a:r>
            <a:rPr lang="es-MX" sz="2000" dirty="0" smtClean="0"/>
            <a:t>Exportación del Catálogo Maestro desde la versión </a:t>
          </a:r>
          <a:r>
            <a:rPr lang="es-MX" sz="2000" dirty="0" err="1" smtClean="0"/>
            <a:t>on</a:t>
          </a:r>
          <a:r>
            <a:rPr lang="es-MX" sz="2000" dirty="0" smtClean="0"/>
            <a:t> line</a:t>
          </a:r>
          <a:endParaRPr lang="es-MX" sz="2000" dirty="0"/>
        </a:p>
      </dgm:t>
    </dgm:pt>
    <dgm:pt modelId="{22DB13C8-D898-47A7-B501-8F1F3F0DA0B5}" type="parTrans" cxnId="{44A4BE39-976A-4865-A4D0-42F69E3F7D0A}">
      <dgm:prSet/>
      <dgm:spPr/>
      <dgm:t>
        <a:bodyPr/>
        <a:lstStyle/>
        <a:p>
          <a:endParaRPr lang="es-MX" sz="2800"/>
        </a:p>
      </dgm:t>
    </dgm:pt>
    <dgm:pt modelId="{F262DC99-1352-49AF-9AC7-52D2C51F5B5A}" type="sibTrans" cxnId="{44A4BE39-976A-4865-A4D0-42F69E3F7D0A}">
      <dgm:prSet/>
      <dgm:spPr/>
      <dgm:t>
        <a:bodyPr/>
        <a:lstStyle/>
        <a:p>
          <a:endParaRPr lang="es-MX" sz="2800"/>
        </a:p>
      </dgm:t>
    </dgm:pt>
    <dgm:pt modelId="{0AE89021-EC3B-4933-AF88-D0FAE9F5B7C7}">
      <dgm:prSet phldrT="[Texto]" custT="1"/>
      <dgm:spPr/>
      <dgm:t>
        <a:bodyPr/>
        <a:lstStyle/>
        <a:p>
          <a:r>
            <a:rPr lang="es-MX" sz="2000" dirty="0" smtClean="0"/>
            <a:t>Importación del Catálogo maestro en la versión off line</a:t>
          </a:r>
          <a:endParaRPr lang="es-MX" sz="2000" dirty="0"/>
        </a:p>
      </dgm:t>
    </dgm:pt>
    <dgm:pt modelId="{8D354CDE-254F-40A2-919B-20ABDFE00F6B}" type="parTrans" cxnId="{D8C890FC-C362-4EB4-94DE-5776C74A6DC7}">
      <dgm:prSet/>
      <dgm:spPr/>
      <dgm:t>
        <a:bodyPr/>
        <a:lstStyle/>
        <a:p>
          <a:endParaRPr lang="es-MX" sz="2800"/>
        </a:p>
      </dgm:t>
    </dgm:pt>
    <dgm:pt modelId="{F64A403B-CE54-429E-A9CD-3F32339D0232}" type="sibTrans" cxnId="{D8C890FC-C362-4EB4-94DE-5776C74A6DC7}">
      <dgm:prSet/>
      <dgm:spPr/>
      <dgm:t>
        <a:bodyPr/>
        <a:lstStyle/>
        <a:p>
          <a:endParaRPr lang="es-MX" sz="2800"/>
        </a:p>
      </dgm:t>
    </dgm:pt>
    <dgm:pt modelId="{EFC4CDAF-3D70-4C0D-A2ED-14349F010C3B}" type="pres">
      <dgm:prSet presAssocID="{C8B6961F-5ED3-428C-88E6-24659148F15A}" presName="arrowDiagram" presStyleCnt="0">
        <dgm:presLayoutVars>
          <dgm:chMax val="5"/>
          <dgm:dir/>
          <dgm:resizeHandles val="exact"/>
        </dgm:presLayoutVars>
      </dgm:prSet>
      <dgm:spPr/>
    </dgm:pt>
    <dgm:pt modelId="{A4F1AD25-D719-4399-9F9F-7B3612723DA3}" type="pres">
      <dgm:prSet presAssocID="{C8B6961F-5ED3-428C-88E6-24659148F15A}" presName="arrow" presStyleLbl="bgShp" presStyleIdx="0" presStyleCnt="1"/>
      <dgm:spPr/>
    </dgm:pt>
    <dgm:pt modelId="{1873D965-1C2E-45E1-B361-E70DE6D28E4B}" type="pres">
      <dgm:prSet presAssocID="{C8B6961F-5ED3-428C-88E6-24659148F15A}" presName="arrowDiagram4" presStyleCnt="0"/>
      <dgm:spPr/>
    </dgm:pt>
    <dgm:pt modelId="{26DD4FF3-78F6-488E-B294-0588A7B28BC9}" type="pres">
      <dgm:prSet presAssocID="{08971F2A-6E8F-44A2-BD43-719C38C98A22}" presName="bullet4a" presStyleLbl="node1" presStyleIdx="0" presStyleCnt="4"/>
      <dgm:spPr/>
    </dgm:pt>
    <dgm:pt modelId="{723410E8-BA93-4D33-A5ED-5E4C6570A7B7}" type="pres">
      <dgm:prSet presAssocID="{08971F2A-6E8F-44A2-BD43-719C38C98A22}" presName="textBox4a" presStyleLbl="revTx" presStyleIdx="0" presStyleCnt="4" custScaleX="158429">
        <dgm:presLayoutVars>
          <dgm:bulletEnabled val="1"/>
        </dgm:presLayoutVars>
      </dgm:prSet>
      <dgm:spPr/>
    </dgm:pt>
    <dgm:pt modelId="{051A9A87-E5A7-414D-A3F6-949A380A5C35}" type="pres">
      <dgm:prSet presAssocID="{B8EC0DDD-CAF6-4F97-872A-BEF83BF4B34B}" presName="bullet4b" presStyleLbl="node1" presStyleIdx="1" presStyleCnt="4"/>
      <dgm:spPr/>
    </dgm:pt>
    <dgm:pt modelId="{A3347D7B-F344-463B-A81A-428B33AC1BAC}" type="pres">
      <dgm:prSet presAssocID="{B8EC0DDD-CAF6-4F97-872A-BEF83BF4B34B}" presName="textBox4b" presStyleLbl="revTx" presStyleIdx="1" presStyleCnt="4" custScaleX="116955">
        <dgm:presLayoutVars>
          <dgm:bulletEnabled val="1"/>
        </dgm:presLayoutVars>
      </dgm:prSet>
      <dgm:spPr/>
    </dgm:pt>
    <dgm:pt modelId="{CA529963-7CCA-4507-AE6D-E54C0E289EF3}" type="pres">
      <dgm:prSet presAssocID="{FEA00892-5449-4117-9F84-8BCEDB31A344}" presName="bullet4c" presStyleLbl="node1" presStyleIdx="2" presStyleCnt="4"/>
      <dgm:spPr/>
    </dgm:pt>
    <dgm:pt modelId="{5DEFE66E-3645-4A63-A3EB-0205870C1074}" type="pres">
      <dgm:prSet presAssocID="{FEA00892-5449-4117-9F84-8BCEDB31A34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9D83CA-BB2E-46BB-9FC6-1F8A7C127AE7}" type="pres">
      <dgm:prSet presAssocID="{0AE89021-EC3B-4933-AF88-D0FAE9F5B7C7}" presName="bullet4d" presStyleLbl="node1" presStyleIdx="3" presStyleCnt="4"/>
      <dgm:spPr/>
    </dgm:pt>
    <dgm:pt modelId="{9947EB96-4EF0-467D-AA3F-EF40173F44D8}" type="pres">
      <dgm:prSet presAssocID="{0AE89021-EC3B-4933-AF88-D0FAE9F5B7C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D99D080-BA1F-4713-A2ED-D055B8375484}" srcId="{C8B6961F-5ED3-428C-88E6-24659148F15A}" destId="{B8EC0DDD-CAF6-4F97-872A-BEF83BF4B34B}" srcOrd="1" destOrd="0" parTransId="{9B3662A4-8978-4BBF-99EE-1CC1F42638AF}" sibTransId="{21D61DD8-C154-4CFA-972F-B94B2D7EACD7}"/>
    <dgm:cxn modelId="{EE1E98EB-EC4A-4EA6-8C78-6FBEC74E8069}" srcId="{C8B6961F-5ED3-428C-88E6-24659148F15A}" destId="{08971F2A-6E8F-44A2-BD43-719C38C98A22}" srcOrd="0" destOrd="0" parTransId="{CABD0077-0612-4C36-92F3-9714CAC82605}" sibTransId="{E38CFEF9-0E0E-4354-9CC7-4BAFF3364099}"/>
    <dgm:cxn modelId="{44A4BE39-976A-4865-A4D0-42F69E3F7D0A}" srcId="{C8B6961F-5ED3-428C-88E6-24659148F15A}" destId="{FEA00892-5449-4117-9F84-8BCEDB31A344}" srcOrd="2" destOrd="0" parTransId="{22DB13C8-D898-47A7-B501-8F1F3F0DA0B5}" sibTransId="{F262DC99-1352-49AF-9AC7-52D2C51F5B5A}"/>
    <dgm:cxn modelId="{AAB62931-04B6-41D2-BE6C-BB2A5D2DFCAE}" type="presOf" srcId="{B8EC0DDD-CAF6-4F97-872A-BEF83BF4B34B}" destId="{A3347D7B-F344-463B-A81A-428B33AC1BAC}" srcOrd="0" destOrd="0" presId="urn:microsoft.com/office/officeart/2005/8/layout/arrow2"/>
    <dgm:cxn modelId="{449FD4B0-D97C-4980-8300-8E5992B2605E}" type="presOf" srcId="{C8B6961F-5ED3-428C-88E6-24659148F15A}" destId="{EFC4CDAF-3D70-4C0D-A2ED-14349F010C3B}" srcOrd="0" destOrd="0" presId="urn:microsoft.com/office/officeart/2005/8/layout/arrow2"/>
    <dgm:cxn modelId="{D8C890FC-C362-4EB4-94DE-5776C74A6DC7}" srcId="{C8B6961F-5ED3-428C-88E6-24659148F15A}" destId="{0AE89021-EC3B-4933-AF88-D0FAE9F5B7C7}" srcOrd="3" destOrd="0" parTransId="{8D354CDE-254F-40A2-919B-20ABDFE00F6B}" sibTransId="{F64A403B-CE54-429E-A9CD-3F32339D0232}"/>
    <dgm:cxn modelId="{1C81B80A-6498-4CD6-8C63-103A365514E6}" type="presOf" srcId="{FEA00892-5449-4117-9F84-8BCEDB31A344}" destId="{5DEFE66E-3645-4A63-A3EB-0205870C1074}" srcOrd="0" destOrd="0" presId="urn:microsoft.com/office/officeart/2005/8/layout/arrow2"/>
    <dgm:cxn modelId="{104563D1-315A-429D-8CCA-5DCA68B4FFAA}" type="presOf" srcId="{0AE89021-EC3B-4933-AF88-D0FAE9F5B7C7}" destId="{9947EB96-4EF0-467D-AA3F-EF40173F44D8}" srcOrd="0" destOrd="0" presId="urn:microsoft.com/office/officeart/2005/8/layout/arrow2"/>
    <dgm:cxn modelId="{42F2AD78-7C6C-4B6F-B193-53A686408730}" type="presOf" srcId="{08971F2A-6E8F-44A2-BD43-719C38C98A22}" destId="{723410E8-BA93-4D33-A5ED-5E4C6570A7B7}" srcOrd="0" destOrd="0" presId="urn:microsoft.com/office/officeart/2005/8/layout/arrow2"/>
    <dgm:cxn modelId="{6AF92F56-C00C-497C-B0AF-2B810D5B1949}" type="presParOf" srcId="{EFC4CDAF-3D70-4C0D-A2ED-14349F010C3B}" destId="{A4F1AD25-D719-4399-9F9F-7B3612723DA3}" srcOrd="0" destOrd="0" presId="urn:microsoft.com/office/officeart/2005/8/layout/arrow2"/>
    <dgm:cxn modelId="{866F6101-4323-415E-8086-745FFBCDFCBC}" type="presParOf" srcId="{EFC4CDAF-3D70-4C0D-A2ED-14349F010C3B}" destId="{1873D965-1C2E-45E1-B361-E70DE6D28E4B}" srcOrd="1" destOrd="0" presId="urn:microsoft.com/office/officeart/2005/8/layout/arrow2"/>
    <dgm:cxn modelId="{8395F749-5526-4091-871D-4F58F51327E3}" type="presParOf" srcId="{1873D965-1C2E-45E1-B361-E70DE6D28E4B}" destId="{26DD4FF3-78F6-488E-B294-0588A7B28BC9}" srcOrd="0" destOrd="0" presId="urn:microsoft.com/office/officeart/2005/8/layout/arrow2"/>
    <dgm:cxn modelId="{8DFE2647-F978-4B60-98AA-83971A60F452}" type="presParOf" srcId="{1873D965-1C2E-45E1-B361-E70DE6D28E4B}" destId="{723410E8-BA93-4D33-A5ED-5E4C6570A7B7}" srcOrd="1" destOrd="0" presId="urn:microsoft.com/office/officeart/2005/8/layout/arrow2"/>
    <dgm:cxn modelId="{FC78EDC5-9FC9-4373-9B71-8C3637142AEB}" type="presParOf" srcId="{1873D965-1C2E-45E1-B361-E70DE6D28E4B}" destId="{051A9A87-E5A7-414D-A3F6-949A380A5C35}" srcOrd="2" destOrd="0" presId="urn:microsoft.com/office/officeart/2005/8/layout/arrow2"/>
    <dgm:cxn modelId="{35AE0F66-AB7A-4321-A572-F7CFD73CB0AA}" type="presParOf" srcId="{1873D965-1C2E-45E1-B361-E70DE6D28E4B}" destId="{A3347D7B-F344-463B-A81A-428B33AC1BAC}" srcOrd="3" destOrd="0" presId="urn:microsoft.com/office/officeart/2005/8/layout/arrow2"/>
    <dgm:cxn modelId="{087E3178-C3FD-45BC-8E77-93DEF74BCCB8}" type="presParOf" srcId="{1873D965-1C2E-45E1-B361-E70DE6D28E4B}" destId="{CA529963-7CCA-4507-AE6D-E54C0E289EF3}" srcOrd="4" destOrd="0" presId="urn:microsoft.com/office/officeart/2005/8/layout/arrow2"/>
    <dgm:cxn modelId="{D267C390-CD0F-49BB-9F06-6F8D49C426B6}" type="presParOf" srcId="{1873D965-1C2E-45E1-B361-E70DE6D28E4B}" destId="{5DEFE66E-3645-4A63-A3EB-0205870C1074}" srcOrd="5" destOrd="0" presId="urn:microsoft.com/office/officeart/2005/8/layout/arrow2"/>
    <dgm:cxn modelId="{E9DFA920-781E-49AC-97FE-F89BB4F06EFA}" type="presParOf" srcId="{1873D965-1C2E-45E1-B361-E70DE6D28E4B}" destId="{6F9D83CA-BB2E-46BB-9FC6-1F8A7C127AE7}" srcOrd="6" destOrd="0" presId="urn:microsoft.com/office/officeart/2005/8/layout/arrow2"/>
    <dgm:cxn modelId="{C78310B4-EEDF-4033-B418-755108589E7B}" type="presParOf" srcId="{1873D965-1C2E-45E1-B361-E70DE6D28E4B}" destId="{9947EB96-4EF0-467D-AA3F-EF40173F44D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1AD25-D719-4399-9F9F-7B3612723DA3}">
      <dsp:nvSpPr>
        <dsp:cNvPr id="0" name=""/>
        <dsp:cNvSpPr/>
      </dsp:nvSpPr>
      <dsp:spPr>
        <a:xfrm>
          <a:off x="481945" y="0"/>
          <a:ext cx="8180108" cy="51125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D4FF3-78F6-488E-B294-0588A7B28BC9}">
      <dsp:nvSpPr>
        <dsp:cNvPr id="0" name=""/>
        <dsp:cNvSpPr/>
      </dsp:nvSpPr>
      <dsp:spPr>
        <a:xfrm>
          <a:off x="1287686" y="3801705"/>
          <a:ext cx="188142" cy="188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10E8-BA93-4D33-A5ED-5E4C6570A7B7}">
      <dsp:nvSpPr>
        <dsp:cNvPr id="0" name=""/>
        <dsp:cNvSpPr/>
      </dsp:nvSpPr>
      <dsp:spPr>
        <a:xfrm>
          <a:off x="973105" y="3895776"/>
          <a:ext cx="2216102" cy="121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Mantenimiento de Usuarios</a:t>
          </a:r>
          <a:endParaRPr lang="es-MX" sz="2000" kern="1200" dirty="0"/>
        </a:p>
      </dsp:txBody>
      <dsp:txXfrm>
        <a:off x="973105" y="3895776"/>
        <a:ext cx="2216102" cy="1216791"/>
      </dsp:txXfrm>
    </dsp:sp>
    <dsp:sp modelId="{051A9A87-E5A7-414D-A3F6-949A380A5C35}">
      <dsp:nvSpPr>
        <dsp:cNvPr id="0" name=""/>
        <dsp:cNvSpPr/>
      </dsp:nvSpPr>
      <dsp:spPr>
        <a:xfrm>
          <a:off x="2616953" y="2612522"/>
          <a:ext cx="327204" cy="327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7D7B-F344-463B-A81A-428B33AC1BAC}">
      <dsp:nvSpPr>
        <dsp:cNvPr id="0" name=""/>
        <dsp:cNvSpPr/>
      </dsp:nvSpPr>
      <dsp:spPr>
        <a:xfrm>
          <a:off x="2634927" y="2776124"/>
          <a:ext cx="2009079" cy="2336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7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Mantenimiento de Roles</a:t>
          </a:r>
          <a:endParaRPr lang="es-MX" sz="2000" kern="1200" dirty="0"/>
        </a:p>
      </dsp:txBody>
      <dsp:txXfrm>
        <a:off x="2634927" y="2776124"/>
        <a:ext cx="2009079" cy="2336443"/>
      </dsp:txXfrm>
    </dsp:sp>
    <dsp:sp modelId="{CA529963-7CCA-4507-AE6D-E54C0E289EF3}">
      <dsp:nvSpPr>
        <dsp:cNvPr id="0" name=""/>
        <dsp:cNvSpPr/>
      </dsp:nvSpPr>
      <dsp:spPr>
        <a:xfrm>
          <a:off x="4314326" y="1736228"/>
          <a:ext cx="433545" cy="433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FE66E-3645-4A63-A3EB-0205870C1074}">
      <dsp:nvSpPr>
        <dsp:cNvPr id="0" name=""/>
        <dsp:cNvSpPr/>
      </dsp:nvSpPr>
      <dsp:spPr>
        <a:xfrm>
          <a:off x="4531099" y="1953000"/>
          <a:ext cx="1717822" cy="315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2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Exportación del Catálogo Maestro desde la versión </a:t>
          </a:r>
          <a:r>
            <a:rPr lang="es-MX" sz="2000" kern="1200" dirty="0" err="1" smtClean="0"/>
            <a:t>on</a:t>
          </a:r>
          <a:r>
            <a:rPr lang="es-MX" sz="2000" kern="1200" dirty="0" smtClean="0"/>
            <a:t> line</a:t>
          </a:r>
          <a:endParaRPr lang="es-MX" sz="2000" kern="1200" dirty="0"/>
        </a:p>
      </dsp:txBody>
      <dsp:txXfrm>
        <a:off x="4531099" y="1953000"/>
        <a:ext cx="1717822" cy="3159567"/>
      </dsp:txXfrm>
    </dsp:sp>
    <dsp:sp modelId="{6F9D83CA-BB2E-46BB-9FC6-1F8A7C127AE7}">
      <dsp:nvSpPr>
        <dsp:cNvPr id="0" name=""/>
        <dsp:cNvSpPr/>
      </dsp:nvSpPr>
      <dsp:spPr>
        <a:xfrm>
          <a:off x="6163031" y="1156462"/>
          <a:ext cx="580787" cy="580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7EB96-4EF0-467D-AA3F-EF40173F44D8}">
      <dsp:nvSpPr>
        <dsp:cNvPr id="0" name=""/>
        <dsp:cNvSpPr/>
      </dsp:nvSpPr>
      <dsp:spPr>
        <a:xfrm>
          <a:off x="6453425" y="1446856"/>
          <a:ext cx="1717822" cy="36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74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Importación del Catálogo maestro en la versión off line</a:t>
          </a:r>
          <a:endParaRPr lang="es-MX" sz="2000" kern="1200" dirty="0"/>
        </a:p>
      </dsp:txBody>
      <dsp:txXfrm>
        <a:off x="6453425" y="1446856"/>
        <a:ext cx="1717822" cy="366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0366-587C-4D84-919E-2B02B0584490}" type="datetimeFigureOut">
              <a:rPr lang="es-MX" smtClean="0"/>
              <a:t>22/03/2017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4BCA-1BAF-43C1-9914-BFF9CA9BCA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2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1.- Modalidad en Línea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 en la conexión vía web del SINBA que permite el acopio y consulta de los datos en tiempo real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.- </a:t>
            </a:r>
            <a:r>
              <a:rPr lang="es-MX" altLang="es-MX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 Híbrida / Fuera de Línea 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s-MX" alt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 en la instalación del SINBA en las computadoras o bien en un servidor dentro de una red local, en donde se guardará la información; lo que requerirá un proceso posterior de exportación e importación de la información para su correspondiente integración.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.- </a:t>
            </a:r>
            <a:r>
              <a:rPr lang="es-MX" altLang="es-MX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 Sistema a Sistema 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s-MX" alt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caso de que el establecimiento en salud cuente con un expediente clínico electrónico o algún sistema similar que gestione la información, podrá integrarla al SINBA previa adecuación del sistema con el que cuenta el establecimiento, de acuerdo a lo establecido en las guías de intercambio de información publicadas por la DGIS para tal fin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4FE58-95F3-4695-8A00-7B6B7F31F1B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25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14BCA-1BAF-43C1-9914-BFF9CA9BCA4D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06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14BCA-1BAF-43C1-9914-BFF9CA9BCA4D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99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14BCA-1BAF-43C1-9914-BFF9CA9BCA4D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453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0FD8-562C-433C-9C78-95BC7E98FE19}" type="datetimeFigureOut">
              <a:rPr lang="es-ES" smtClean="0"/>
              <a:pPr/>
              <a:t>22/03/2017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0FED-13F2-4E2C-8938-B5144711E3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288275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lbertus MT" pitchFamily="18" charset="0"/>
              </a:rPr>
              <a:t>SINBA 2ª fase:</a:t>
            </a:r>
            <a:br>
              <a:rPr lang="es-ES" dirty="0" smtClean="0">
                <a:latin typeface="Albertus MT" pitchFamily="18" charset="0"/>
              </a:rPr>
            </a:br>
            <a:r>
              <a:rPr lang="es-ES" dirty="0" smtClean="0">
                <a:latin typeface="Albertus MT" pitchFamily="18" charset="0"/>
              </a:rPr>
              <a:t>SIS y SEUL (Egresos, Lesiones, Urgencias)</a:t>
            </a:r>
            <a:endParaRPr lang="es-ES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GESTION DE USUARIOS </a:t>
            </a:r>
            <a:r>
              <a:rPr lang="es-MX" dirty="0" smtClean="0"/>
              <a:t>SINBA</a:t>
            </a:r>
            <a:br>
              <a:rPr lang="es-MX" dirty="0" smtClean="0"/>
            </a:br>
            <a:r>
              <a:rPr lang="es-MX" dirty="0" smtClean="0"/>
              <a:t>Pasos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29037"/>
              </p:ext>
            </p:extLst>
          </p:nvPr>
        </p:nvGraphicFramePr>
        <p:xfrm>
          <a:off x="0" y="1124744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811" y="6052646"/>
            <a:ext cx="4037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Formato de gestión de usuarios lleno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674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FORMATO PARA GESTION DE USUARIOS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8" y="1484784"/>
            <a:ext cx="8549977" cy="1702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83061"/>
            <a:ext cx="8460432" cy="10114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8146" y="4797152"/>
            <a:ext cx="7698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política de generación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1)primera letra del nombre, primer apellido, primera letra del segundo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apellido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opción2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) primer nombre, punto ".", primer apellido</a:t>
            </a:r>
          </a:p>
        </p:txBody>
      </p:sp>
    </p:spTree>
    <p:extLst>
      <p:ext uri="{BB962C8B-B14F-4D97-AF65-F5344CB8AC3E}">
        <p14:creationId xmlns:p14="http://schemas.microsoft.com/office/powerpoint/2010/main" val="27488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FORMATO PARA GESTION DE USUARIOS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6705600" cy="27908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8146" y="4797152"/>
            <a:ext cx="769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política de generación 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contraseña: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Nombre, día, mes, año de nacimiento, signo @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8146" y="5847506"/>
            <a:ext cx="769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 identificar también el Numero de Red asignado a la Unidad</a:t>
            </a:r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ROLES DISPONIBLES SINBA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257300"/>
            <a:ext cx="32956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ROLES DISPONIBLES SINBA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1908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CARGO PROFESIONAL DEL USUARIO </a:t>
            </a:r>
            <a:r>
              <a:rPr lang="es-MX" dirty="0" smtClean="0"/>
              <a:t>SINBA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23368"/>
              </p:ext>
            </p:extLst>
          </p:nvPr>
        </p:nvGraphicFramePr>
        <p:xfrm>
          <a:off x="2411760" y="1628800"/>
          <a:ext cx="4608512" cy="39982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08512"/>
              </a:tblGrid>
              <a:tr h="59436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ADMINISTRADOR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ADMINISTRATIVO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CODIFICADOR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DIRECTOR DE LA UNIDAD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26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ENFERMERA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</a:rPr>
                        <a:t>ESTADIGRAFO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INFORMATICA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</a:rPr>
                        <a:t>JEFE DE ESTADISTICA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034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JEFE DE INFORMATICA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02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</a:rPr>
                        <a:t>JEFE DE SERVICIO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26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MEDICO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26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OTRO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0344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</a:rPr>
                        <a:t>RESPONSABLE DEL PROGRAMA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GESTION DE USUARIOS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1800" y="2708920"/>
            <a:ext cx="4186808" cy="1324744"/>
          </a:xfrm>
        </p:spPr>
        <p:txBody>
          <a:bodyPr/>
          <a:lstStyle/>
          <a:p>
            <a:r>
              <a:rPr lang="es-MX" dirty="0" smtClean="0"/>
              <a:t>Google Chrome</a:t>
            </a:r>
          </a:p>
          <a:p>
            <a:r>
              <a:rPr lang="es-MX" dirty="0" smtClean="0"/>
              <a:t>Mozilla </a:t>
            </a:r>
            <a:r>
              <a:rPr lang="es-MX" dirty="0" err="1" smtClean="0"/>
              <a:t>firefox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292080" y="1268760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i="1" u="sng" dirty="0" smtClean="0"/>
              <a:t>Versión en línea</a:t>
            </a:r>
            <a:endParaRPr lang="es-MX" sz="2400" i="1" u="sng" dirty="0"/>
          </a:p>
        </p:txBody>
      </p:sp>
    </p:spTree>
    <p:extLst>
      <p:ext uri="{BB962C8B-B14F-4D97-AF65-F5344CB8AC3E}">
        <p14:creationId xmlns:p14="http://schemas.microsoft.com/office/powerpoint/2010/main" val="1693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GESTION DE USUARIOS</a:t>
            </a: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270892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USUARIO: </a:t>
            </a:r>
            <a:r>
              <a:rPr lang="es-MX" dirty="0" err="1" smtClean="0"/>
              <a:t>veronica.montero</a:t>
            </a:r>
            <a:endParaRPr lang="es-MX" dirty="0" smtClean="0"/>
          </a:p>
          <a:p>
            <a:r>
              <a:rPr lang="es-MX" dirty="0" smtClean="0"/>
              <a:t>CONTRASEÑA: vmontero09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48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7909479" cy="276681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724128" y="2204864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/>
          <p:cNvSpPr/>
          <p:nvPr/>
        </p:nvSpPr>
        <p:spPr>
          <a:xfrm>
            <a:off x="683568" y="1580483"/>
            <a:ext cx="1224136" cy="408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7488832" cy="47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08108" y="1056833"/>
            <a:ext cx="3715747" cy="53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3" y="941047"/>
            <a:ext cx="935714" cy="771428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5787092"/>
            <a:ext cx="9144000" cy="198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5"/>
          <a:srcRect l="23989" t="24406" r="26203" b="12595"/>
          <a:stretch/>
        </p:blipFill>
        <p:spPr>
          <a:xfrm>
            <a:off x="2369130" y="2046502"/>
            <a:ext cx="4510304" cy="3269216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3886207" y="1670066"/>
            <a:ext cx="2265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b="1" dirty="0"/>
              <a:t>PROCESOS ACTUALES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4073239" y="5477183"/>
            <a:ext cx="2265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b="1" dirty="0"/>
              <a:t>PROCESO SINBA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981" y="1846743"/>
            <a:ext cx="1818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que atiende SINBA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604618" cy="460851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467544" y="450912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6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709217" cy="48965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520" y="58052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Ingresar al Menú “Seguridad” y luego a la opción “Mantenimiento de Usuarios”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195736" y="1484784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699792" y="11561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7" name="Elipse 6"/>
          <p:cNvSpPr/>
          <p:nvPr/>
        </p:nvSpPr>
        <p:spPr>
          <a:xfrm>
            <a:off x="269590" y="1700808"/>
            <a:ext cx="127807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 flipH="1">
            <a:off x="827584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</a:t>
            </a:r>
            <a:endParaRPr lang="es-MX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1520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1) Mantenimiento de Usuarios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4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709217" cy="48965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7584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Retraer la pantalla, luego, abajo a la derecha está el botón “nuevo” para iniciar el registro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4211960" y="2708920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abajo 4"/>
          <p:cNvSpPr/>
          <p:nvPr/>
        </p:nvSpPr>
        <p:spPr>
          <a:xfrm>
            <a:off x="7308304" y="443711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51520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1) Mantenimiento de Usuarios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37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664" y="1844824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Continuamos con la asignación de privilegios a cada usuario creado, a través del “Mantenimiento de Roles”</a:t>
            </a:r>
            <a:endParaRPr lang="es-MX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" y="764704"/>
            <a:ext cx="8893048" cy="499989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187624" y="1772816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51520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2) Mantenimiento de 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399115" cy="325706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156176" y="2060848"/>
            <a:ext cx="216024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6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7878717" cy="158417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51520" y="1412776"/>
            <a:ext cx="374441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7" y="2636913"/>
            <a:ext cx="8083609" cy="279888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092280" y="5157192"/>
            <a:ext cx="1224136" cy="278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3" y="2348880"/>
            <a:ext cx="8856984" cy="21492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560" y="47971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Guardar el archivo en el sitio seleccionado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Salir de la versión </a:t>
            </a:r>
            <a:r>
              <a:rPr lang="es-MX" b="1" dirty="0" err="1" smtClean="0"/>
              <a:t>on</a:t>
            </a:r>
            <a:r>
              <a:rPr lang="es-MX" b="1" dirty="0" smtClean="0"/>
              <a:t> line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662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3" y="3645024"/>
            <a:ext cx="5887173" cy="230425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644008" y="5013176"/>
            <a:ext cx="936104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GESTION DE USUARIOS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292080" y="1268760"/>
            <a:ext cx="3312368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i="1" u="sng" dirty="0" smtClean="0">
                <a:solidFill>
                  <a:schemeClr val="bg1"/>
                </a:solidFill>
              </a:rPr>
              <a:t>Versión fuera de línea</a:t>
            </a:r>
            <a:endParaRPr lang="es-MX" sz="2400" i="1" u="sng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9979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Importación de Catálogos Maestros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8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3" y="3645024"/>
            <a:ext cx="5887173" cy="230425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644008" y="5013176"/>
            <a:ext cx="936104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GESTION DE USUARIOS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292080" y="1268760"/>
            <a:ext cx="3312368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i="1" u="sng" dirty="0" smtClean="0">
                <a:solidFill>
                  <a:schemeClr val="bg1"/>
                </a:solidFill>
              </a:rPr>
              <a:t>Versión fuera de línea</a:t>
            </a:r>
            <a:endParaRPr lang="es-MX" sz="2400" i="1" u="sng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199796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USUARIO: </a:t>
            </a:r>
            <a:r>
              <a:rPr lang="es-MX" dirty="0" err="1" smtClean="0"/>
              <a:t>veronica.montero</a:t>
            </a:r>
            <a:endParaRPr lang="es-MX" dirty="0" smtClean="0"/>
          </a:p>
          <a:p>
            <a:r>
              <a:rPr lang="es-MX" dirty="0" smtClean="0"/>
              <a:t>CONTRASEÑA: vmontero09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4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08108" y="1056833"/>
            <a:ext cx="3715747" cy="53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3" y="941047"/>
            <a:ext cx="935714" cy="771428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5787092"/>
            <a:ext cx="9144000" cy="198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Rectángulo 5"/>
          <p:cNvSpPr/>
          <p:nvPr/>
        </p:nvSpPr>
        <p:spPr>
          <a:xfrm>
            <a:off x="4384963" y="2321268"/>
            <a:ext cx="4044962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3419">
              <a:lnSpc>
                <a:spcPts val="2625"/>
              </a:lnSpc>
              <a:tabLst>
                <a:tab pos="4712494" algn="l"/>
              </a:tabLs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Asegurar la disponibilidad de información de mayor calidad   a un menor costo de producción, para los programas de salud y Seguro Popular, que sirva como evidencia para:</a:t>
            </a:r>
            <a:endParaRPr lang="es-MX" sz="4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894" lvl="1" indent="-201216">
              <a:lnSpc>
                <a:spcPts val="2625"/>
              </a:lnSpc>
              <a:buFont typeface="Wingdings" panose="05000000000000000000" pitchFamily="2" charset="2"/>
              <a:buChar char="§"/>
              <a:tabLst>
                <a:tab pos="129779" algn="l"/>
              </a:tabLs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los programas de salud</a:t>
            </a:r>
          </a:p>
          <a:p>
            <a:pPr marL="673894" lvl="1" indent="-201216">
              <a:lnSpc>
                <a:spcPts val="2625"/>
              </a:lnSpc>
              <a:buFont typeface="Wingdings" panose="05000000000000000000" pitchFamily="2" charset="2"/>
              <a:buChar char="§"/>
              <a:tabLst>
                <a:tab pos="129779" algn="l"/>
              </a:tabLs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de políticas públicas </a:t>
            </a:r>
          </a:p>
          <a:p>
            <a:pPr marL="673894" lvl="1" indent="-201216">
              <a:lnSpc>
                <a:spcPts val="2625"/>
              </a:lnSpc>
              <a:buFont typeface="Wingdings" panose="05000000000000000000" pitchFamily="2" charset="2"/>
              <a:buChar char="§"/>
              <a:tabLst>
                <a:tab pos="129779" algn="l"/>
              </a:tabLs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de recursos basada en evidencia.</a:t>
            </a:r>
            <a:endParaRPr lang="es-MX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16133" y="1823606"/>
            <a:ext cx="2410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SINBA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" y="1908560"/>
            <a:ext cx="2845441" cy="23511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6577" y="4343426"/>
            <a:ext cx="24003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Sistema Nacional de Información Básica en Materia de Salud</a:t>
            </a:r>
          </a:p>
          <a:p>
            <a:pPr algn="ctr"/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9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328819" cy="33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640"/>
            <a:ext cx="8049171" cy="292922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475656" y="2564904"/>
            <a:ext cx="2448272" cy="14401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lecha derecha 3"/>
          <p:cNvSpPr/>
          <p:nvPr/>
        </p:nvSpPr>
        <p:spPr>
          <a:xfrm>
            <a:off x="251520" y="2564904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808636" cy="261860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411760" y="2564904"/>
            <a:ext cx="1080120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4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3729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4573"/>
            <a:ext cx="8820472" cy="3294149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4788024" y="198884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5292080" y="1930223"/>
            <a:ext cx="312010" cy="38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2915816" y="292494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528313" y="2902331"/>
            <a:ext cx="312010" cy="38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</a:t>
            </a:r>
            <a:endParaRPr lang="es-MX" b="1" dirty="0"/>
          </a:p>
        </p:txBody>
      </p:sp>
      <p:sp>
        <p:nvSpPr>
          <p:cNvPr id="7" name="Flecha derecha 6"/>
          <p:cNvSpPr/>
          <p:nvPr/>
        </p:nvSpPr>
        <p:spPr>
          <a:xfrm rot="10800000">
            <a:off x="5186095" y="324577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6300192" y="3234472"/>
            <a:ext cx="312010" cy="38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3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886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1484784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RECUERDEN:</a:t>
            </a:r>
          </a:p>
          <a:p>
            <a:endParaRPr lang="es-MX" sz="2400" dirty="0" smtClean="0"/>
          </a:p>
          <a:p>
            <a:endParaRPr lang="es-MX" sz="2400" dirty="0"/>
          </a:p>
          <a:p>
            <a:r>
              <a:rPr lang="es-MX" sz="2400" dirty="0" smtClean="0"/>
              <a:t>Registrar Usuario y contraseña final</a:t>
            </a:r>
          </a:p>
          <a:p>
            <a:endParaRPr lang="es-MX" sz="2400" dirty="0"/>
          </a:p>
          <a:p>
            <a:r>
              <a:rPr lang="es-MX" sz="2400" dirty="0" smtClean="0"/>
              <a:t>USUARIOS: PROTOCOLO DE CONFIDENCIALIDAD</a:t>
            </a:r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589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08108" y="1056833"/>
            <a:ext cx="3715747" cy="53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3" y="941047"/>
            <a:ext cx="935714" cy="771428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5787093"/>
            <a:ext cx="4427984" cy="111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8" name="CuadroTexto 57"/>
          <p:cNvSpPr txBox="1"/>
          <p:nvPr/>
        </p:nvSpPr>
        <p:spPr>
          <a:xfrm>
            <a:off x="4572000" y="1951530"/>
            <a:ext cx="48837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de Liberación del SINBA</a:t>
            </a:r>
          </a:p>
          <a:p>
            <a:endParaRPr lang="es-MX" sz="15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5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4708" y="2669846"/>
            <a:ext cx="3792682" cy="180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desarrollo de los diferentes componentes del SINBA se dividió en 4 fases; siendo la primera el desarrollo e implementación del Certificado Electrónico de Nacimiento (CEN).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MX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imagen se refieren los grupos de sistemas que serán liberados en cada fase.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MX" sz="13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6201" y="1951530"/>
            <a:ext cx="5209148" cy="3946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08108" y="1056833"/>
            <a:ext cx="3715747" cy="53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3" y="941047"/>
            <a:ext cx="935714" cy="771428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5787092"/>
            <a:ext cx="9144000" cy="198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CuadroTexto 5"/>
          <p:cNvSpPr txBox="1"/>
          <p:nvPr/>
        </p:nvSpPr>
        <p:spPr>
          <a:xfrm>
            <a:off x="1870122" y="1496508"/>
            <a:ext cx="64677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General de Integración de Información en SINBA </a:t>
            </a:r>
            <a:r>
              <a:rPr lang="es-MX" sz="15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(e-SINAIS) </a:t>
            </a:r>
          </a:p>
          <a:p>
            <a:endParaRPr lang="es-MX" sz="1500" b="1" dirty="0"/>
          </a:p>
          <a:p>
            <a:endParaRPr lang="es-MX" sz="15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1863" y="2293334"/>
            <a:ext cx="855313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Línea</a:t>
            </a:r>
            <a:endParaRPr lang="es-MX" altLang="es-MX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167" y="1820955"/>
            <a:ext cx="4081055" cy="1285886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354167" y="3065086"/>
            <a:ext cx="6517179" cy="1473734"/>
            <a:chOff x="344047" y="2747789"/>
            <a:chExt cx="11503906" cy="2357632"/>
          </a:xfrm>
        </p:grpSpPr>
        <p:pic>
          <p:nvPicPr>
            <p:cNvPr id="15" name="Picture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47" y="3259513"/>
              <a:ext cx="11503906" cy="18459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6" name="Imagen 15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660" y="2747789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9072" y="2758234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490" y="2768679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21863" y="3584190"/>
            <a:ext cx="855313" cy="6924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Híbrida/ Fuera de Línea</a:t>
            </a:r>
            <a:endParaRPr lang="es-MX" altLang="es-MX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395588" y="4642279"/>
            <a:ext cx="7617603" cy="1134507"/>
            <a:chOff x="338324" y="3184286"/>
            <a:chExt cx="11110726" cy="2483337"/>
          </a:xfrm>
        </p:grpSpPr>
        <p:pic>
          <p:nvPicPr>
            <p:cNvPr id="26" name="Imagen 25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82" y="3184286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n 26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432" y="3186600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 descr="Resultado de imagen para nube internet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4882" y="3185376"/>
              <a:ext cx="371331" cy="3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n 28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8" b="57067"/>
            <a:stretch/>
          </p:blipFill>
          <p:spPr>
            <a:xfrm>
              <a:off x="6296255" y="3671671"/>
              <a:ext cx="5152795" cy="1995952"/>
            </a:xfrm>
            <a:prstGeom prst="rect">
              <a:avLst/>
            </a:prstGeom>
          </p:spPr>
        </p:pic>
        <p:pic>
          <p:nvPicPr>
            <p:cNvPr id="30" name="Imagen 29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3" t="72576" r="26339" b="-8797"/>
            <a:stretch/>
          </p:blipFill>
          <p:spPr>
            <a:xfrm>
              <a:off x="338324" y="3801878"/>
              <a:ext cx="2554514" cy="1865745"/>
            </a:xfrm>
            <a:prstGeom prst="rect">
              <a:avLst/>
            </a:prstGeom>
          </p:spPr>
        </p:pic>
        <p:pic>
          <p:nvPicPr>
            <p:cNvPr id="31" name="Imagen 30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8" t="50422" r="27277" b="33670"/>
            <a:stretch/>
          </p:blipFill>
          <p:spPr>
            <a:xfrm>
              <a:off x="3135085" y="4181382"/>
              <a:ext cx="2628105" cy="976529"/>
            </a:xfrm>
            <a:prstGeom prst="rect">
              <a:avLst/>
            </a:prstGeom>
          </p:spPr>
        </p:pic>
        <p:sp>
          <p:nvSpPr>
            <p:cNvPr id="32" name="Flecha: a la derecha 1"/>
            <p:cNvSpPr/>
            <p:nvPr/>
          </p:nvSpPr>
          <p:spPr>
            <a:xfrm>
              <a:off x="2718689" y="4440689"/>
              <a:ext cx="319015" cy="41575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3" name="Flecha: a la derecha 19"/>
            <p:cNvSpPr/>
            <p:nvPr/>
          </p:nvSpPr>
          <p:spPr>
            <a:xfrm>
              <a:off x="5690489" y="4459739"/>
              <a:ext cx="319015" cy="41575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21863" y="4922145"/>
            <a:ext cx="855313" cy="6924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a Sistema</a:t>
            </a:r>
            <a:endParaRPr lang="es-MX" altLang="es-MX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8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4940"/>
          <a:stretch/>
        </p:blipFill>
        <p:spPr>
          <a:xfrm>
            <a:off x="108108" y="1056833"/>
            <a:ext cx="3715747" cy="53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3" y="941047"/>
            <a:ext cx="935714" cy="771428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5787092"/>
            <a:ext cx="9144000" cy="198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2" name="Rectángulo 11"/>
          <p:cNvSpPr/>
          <p:nvPr/>
        </p:nvSpPr>
        <p:spPr>
          <a:xfrm>
            <a:off x="342172" y="1712475"/>
            <a:ext cx="30476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5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implementación estatal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503704" y="2200786"/>
          <a:ext cx="5339506" cy="3372687"/>
        </p:xfrm>
        <a:graphic>
          <a:graphicData uri="http://schemas.openxmlformats.org/drawingml/2006/table">
            <a:tbl>
              <a:tblPr/>
              <a:tblGrid>
                <a:gridCol w="1472796">
                  <a:extLst>
                    <a:ext uri="{9D8B030D-6E8A-4147-A177-3AD203B41FA5}">
                      <a16:colId xmlns="" xmlns:a16="http://schemas.microsoft.com/office/drawing/2014/main" val="1156958154"/>
                    </a:ext>
                  </a:extLst>
                </a:gridCol>
                <a:gridCol w="3866710">
                  <a:extLst>
                    <a:ext uri="{9D8B030D-6E8A-4147-A177-3AD203B41FA5}">
                      <a16:colId xmlns="" xmlns:a16="http://schemas.microsoft.com/office/drawing/2014/main" val="2063088240"/>
                    </a:ext>
                  </a:extLst>
                </a:gridCol>
              </a:tblGrid>
              <a:tr h="2730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particulares de la Modalidad Híbrida/Fuera de Línea</a:t>
                      </a:r>
                    </a:p>
                  </a:txBody>
                  <a:tcPr marL="2991" marR="2991" marT="29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9149974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Clave</a:t>
                      </a:r>
                    </a:p>
                  </a:txBody>
                  <a:tcPr marL="2991" marR="2991" marT="29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Sub-actividad</a:t>
                      </a:r>
                    </a:p>
                  </a:txBody>
                  <a:tcPr marL="2991" marR="2991" marT="29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665936"/>
                  </a:ext>
                </a:extLst>
              </a:tr>
              <a:tr h="985853"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Identificador de instalación fuera de línea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Generar el ID para la identificación de los equipos en los que se instalará esta modalidad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1248163"/>
                  </a:ext>
                </a:extLst>
              </a:tr>
              <a:tr h="743401"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del SINBA 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 la versión Fuera de Línea en los equipos a utilizar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3367243"/>
                  </a:ext>
                </a:extLst>
              </a:tr>
              <a:tr h="470321">
                <a:tc rowSpan="2"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Configuración de la red local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Seleccionar el equipo que funcionará como servidor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8161550"/>
                  </a:ext>
                </a:extLst>
              </a:tr>
              <a:tr h="470321">
                <a:tc vMerge="1">
                  <a:txBody>
                    <a:bodyPr/>
                    <a:lstStyle/>
                    <a:p>
                      <a:pPr marL="96838" indent="0" algn="l" fontAlgn="ctr"/>
                      <a:endParaRPr lang="es-MX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8" marR="3988" marT="3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 algn="l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Probar la comunicación entre los equipos de la red local</a:t>
                      </a:r>
                    </a:p>
                  </a:txBody>
                  <a:tcPr marL="2991" marR="2991" marT="2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0078516"/>
                  </a:ext>
                </a:extLst>
              </a:tr>
            </a:tbl>
          </a:graphicData>
        </a:graphic>
      </p:graphicFrame>
      <p:pic>
        <p:nvPicPr>
          <p:cNvPr id="2050" name="Picture 2" descr="Resultado de imagen para red local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772" r="12987"/>
          <a:stretch/>
        </p:blipFill>
        <p:spPr bwMode="auto">
          <a:xfrm>
            <a:off x="108109" y="2382809"/>
            <a:ext cx="3344148" cy="25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2211" y="3335756"/>
            <a:ext cx="1108586" cy="192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1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063197"/>
              </p:ext>
            </p:extLst>
          </p:nvPr>
        </p:nvGraphicFramePr>
        <p:xfrm>
          <a:off x="467544" y="980728"/>
          <a:ext cx="8229600" cy="50831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4951"/>
                <a:gridCol w="884310"/>
                <a:gridCol w="1200135"/>
                <a:gridCol w="1010640"/>
                <a:gridCol w="1010640"/>
                <a:gridCol w="1136970"/>
                <a:gridCol w="1091954"/>
              </a:tblGrid>
              <a:tr h="370840">
                <a:tc rowSpan="2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 UNIDADES PARA INSTALAR SINBA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MÁXIMO DE  CONSULTAS POR DIA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MÁXIMO DE  EGRESOS POR DIA</a:t>
                      </a: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MÁXIMO DE  LESIONES POR DIA</a:t>
                      </a:r>
                    </a:p>
                    <a:p>
                      <a:pPr algn="ctr"/>
                      <a:endParaRPr lang="es-MX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MÁXIMO DE  URGENCIAS POR DIA</a:t>
                      </a:r>
                    </a:p>
                    <a:p>
                      <a:pPr algn="ctr"/>
                      <a:endParaRPr lang="es-MX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DIA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1B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1B6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GUANAJUATO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DOLORES HIDALGO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II SAN MIGUEL ALLENDE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SAN LUIS DE LA PAZ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III CELAYA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 CELAYA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IV</a:t>
                      </a:r>
                      <a:r>
                        <a:rPr lang="es-MX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ACAMBARO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ACAMBARO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 SALAMANCA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VALLE DE STO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 IRAPUATO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TORRESLANDA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VII LEON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 LEON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VIII LEON DELTA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CAISES SILAO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7544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para atenciones en Unidades SINBA 2ª ETAPA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623731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CLUES, SIS,SAEH, LESIONES, URGENCIAS  2016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705176"/>
              </p:ext>
            </p:extLst>
          </p:nvPr>
        </p:nvGraphicFramePr>
        <p:xfrm>
          <a:off x="683568" y="908720"/>
          <a:ext cx="7848872" cy="49283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88516"/>
                <a:gridCol w="1273041"/>
                <a:gridCol w="1487508"/>
                <a:gridCol w="1403663"/>
                <a:gridCol w="1296144"/>
              </a:tblGrid>
              <a:tr h="504056">
                <a:tc>
                  <a:txBody>
                    <a:bodyPr/>
                    <a:lstStyle/>
                    <a:p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 MES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 MES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 MES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CUARTO MES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GUANAJUATO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021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II SAN MIGUEL ALLENDE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III CELAYA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6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IV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ACAMBARO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 SALAMANCA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 IRAPUATO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VII LEON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4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JURISDICCION VIII LEON DELTA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71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HOSPITALARIAS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0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 de instalación de SINBA 2ª ETAPA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GESTION DE USUARIOS SINBA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¿A quién hay que generarle un usuario?</a:t>
            </a:r>
          </a:p>
          <a:p>
            <a:endParaRPr lang="es-MX" dirty="0" smtClean="0"/>
          </a:p>
          <a:p>
            <a:r>
              <a:rPr lang="es-MX" dirty="0" smtClean="0"/>
              <a:t>¿Quién va a generar el usuario?</a:t>
            </a:r>
          </a:p>
          <a:p>
            <a:endParaRPr lang="es-MX" dirty="0" smtClean="0"/>
          </a:p>
          <a:p>
            <a:r>
              <a:rPr lang="es-MX" dirty="0" smtClean="0"/>
              <a:t>¿Qué privilegios </a:t>
            </a:r>
            <a:r>
              <a:rPr lang="es-MX" dirty="0" smtClean="0"/>
              <a:t>se le otorgará a cada usuario?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09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867</Words>
  <Application>Microsoft Office PowerPoint</Application>
  <PresentationFormat>Presentación en pantalla (4:3)</PresentationFormat>
  <Paragraphs>190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Albertus MT</vt:lpstr>
      <vt:lpstr>Arial</vt:lpstr>
      <vt:lpstr>Calibri</vt:lpstr>
      <vt:lpstr>Soberana Sans</vt:lpstr>
      <vt:lpstr>Wingdings</vt:lpstr>
      <vt:lpstr>Tema de Office</vt:lpstr>
      <vt:lpstr>SINBA 2ª fase: SIS y SEUL (Egresos, Lesiones, Urgencias)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GESTION DE USUARIOS SINBA</vt:lpstr>
      <vt:lpstr>GESTION DE USUARIOS SINBA Pasos</vt:lpstr>
      <vt:lpstr>FORMATO PARA GESTION DE USUARIOS</vt:lpstr>
      <vt:lpstr>FORMATO PARA GESTION DE USUARIOS</vt:lpstr>
      <vt:lpstr>Presentación de PowerPoint</vt:lpstr>
      <vt:lpstr>Presentación de PowerPoint</vt:lpstr>
      <vt:lpstr>Presentación de PowerPoint</vt:lpstr>
      <vt:lpstr>GESTION DE USUARIOS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Salud de Guanajuato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Depto. de Informatica</dc:creator>
  <cp:lastModifiedBy>PB6475B</cp:lastModifiedBy>
  <cp:revision>67</cp:revision>
  <dcterms:created xsi:type="dcterms:W3CDTF">2012-11-12T18:32:32Z</dcterms:created>
  <dcterms:modified xsi:type="dcterms:W3CDTF">2017-03-22T18:02:43Z</dcterms:modified>
</cp:coreProperties>
</file>